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4" r:id="rId7"/>
    <p:sldId id="267" r:id="rId8"/>
    <p:sldId id="268" r:id="rId9"/>
    <p:sldId id="269" r:id="rId10"/>
    <p:sldId id="271" r:id="rId11"/>
    <p:sldId id="272" r:id="rId12"/>
    <p:sldId id="273" r:id="rId13"/>
    <p:sldId id="274" r:id="rId14"/>
    <p:sldId id="277" r:id="rId15"/>
    <p:sldId id="278" r:id="rId16"/>
    <p:sldId id="279" r:id="rId17"/>
    <p:sldId id="280" r:id="rId18"/>
    <p:sldId id="281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AAAD"/>
    <a:srgbClr val="F39E34"/>
    <a:srgbClr val="1B13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18AE29-C20F-28CF-1003-06C74243F3DE}" v="4" dt="2025-09-04T04:19:53.188"/>
    <p1510:client id="{C621CCEA-563B-3CB9-C65C-AB05F85C0ED5}" v="100" dt="2025-09-04T07:44:07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been Shaik" userId="S::mubeen.shaik@thezennialpro.com::105f16a4-de42-47e9-8363-622e955444dc" providerId="AD" clId="Web-{C621CCEA-563B-3CB9-C65C-AB05F85C0ED5}"/>
    <pc:docChg chg="modSld">
      <pc:chgData name="Mubeen Shaik" userId="S::mubeen.shaik@thezennialpro.com::105f16a4-de42-47e9-8363-622e955444dc" providerId="AD" clId="Web-{C621CCEA-563B-3CB9-C65C-AB05F85C0ED5}" dt="2025-09-04T07:44:02.179" v="60" actId="20577"/>
      <pc:docMkLst>
        <pc:docMk/>
      </pc:docMkLst>
      <pc:sldChg chg="addSp delSp modSp">
        <pc:chgData name="Mubeen Shaik" userId="S::mubeen.shaik@thezennialpro.com::105f16a4-de42-47e9-8363-622e955444dc" providerId="AD" clId="Web-{C621CCEA-563B-3CB9-C65C-AB05F85C0ED5}" dt="2025-09-04T07:41:00.772" v="55" actId="20577"/>
        <pc:sldMkLst>
          <pc:docMk/>
          <pc:sldMk cId="2256709242" sldId="256"/>
        </pc:sldMkLst>
        <pc:spChg chg="mod">
          <ac:chgData name="Mubeen Shaik" userId="S::mubeen.shaik@thezennialpro.com::105f16a4-de42-47e9-8363-622e955444dc" providerId="AD" clId="Web-{C621CCEA-563B-3CB9-C65C-AB05F85C0ED5}" dt="2025-09-04T07:41:00.772" v="55" actId="20577"/>
          <ac:spMkLst>
            <pc:docMk/>
            <pc:sldMk cId="2256709242" sldId="256"/>
            <ac:spMk id="15" creationId="{7C2901F9-9853-73A1-D369-8A28185FC681}"/>
          </ac:spMkLst>
        </pc:spChg>
        <pc:spChg chg="mod">
          <ac:chgData name="Mubeen Shaik" userId="S::mubeen.shaik@thezennialpro.com::105f16a4-de42-47e9-8363-622e955444dc" providerId="AD" clId="Web-{C621CCEA-563B-3CB9-C65C-AB05F85C0ED5}" dt="2025-09-04T07:40:06.396" v="45" actId="14100"/>
          <ac:spMkLst>
            <pc:docMk/>
            <pc:sldMk cId="2256709242" sldId="256"/>
            <ac:spMk id="16" creationId="{1A1895CA-783E-4D67-0B80-4F581E510DFC}"/>
          </ac:spMkLst>
        </pc:spChg>
        <pc:spChg chg="mod">
          <ac:chgData name="Mubeen Shaik" userId="S::mubeen.shaik@thezennialpro.com::105f16a4-de42-47e9-8363-622e955444dc" providerId="AD" clId="Web-{C621CCEA-563B-3CB9-C65C-AB05F85C0ED5}" dt="2025-09-04T07:40:15.303" v="46" actId="1076"/>
          <ac:spMkLst>
            <pc:docMk/>
            <pc:sldMk cId="2256709242" sldId="256"/>
            <ac:spMk id="17" creationId="{4C91A7A9-76C6-5C2E-478B-78958A205DC7}"/>
          </ac:spMkLst>
        </pc:spChg>
        <pc:picChg chg="add del mod">
          <ac:chgData name="Mubeen Shaik" userId="S::mubeen.shaik@thezennialpro.com::105f16a4-de42-47e9-8363-622e955444dc" providerId="AD" clId="Web-{C621CCEA-563B-3CB9-C65C-AB05F85C0ED5}" dt="2025-09-04T07:34:33.739" v="1"/>
          <ac:picMkLst>
            <pc:docMk/>
            <pc:sldMk cId="2256709242" sldId="256"/>
            <ac:picMk id="2" creationId="{7CF49849-54FD-CB2C-48B8-BAAB2AA44F69}"/>
          </ac:picMkLst>
        </pc:picChg>
      </pc:sldChg>
      <pc:sldChg chg="modSp">
        <pc:chgData name="Mubeen Shaik" userId="S::mubeen.shaik@thezennialpro.com::105f16a4-de42-47e9-8363-622e955444dc" providerId="AD" clId="Web-{C621CCEA-563B-3CB9-C65C-AB05F85C0ED5}" dt="2025-09-04T07:44:02.179" v="60" actId="20577"/>
        <pc:sldMkLst>
          <pc:docMk/>
          <pc:sldMk cId="3368749316" sldId="257"/>
        </pc:sldMkLst>
        <pc:spChg chg="mod">
          <ac:chgData name="Mubeen Shaik" userId="S::mubeen.shaik@thezennialpro.com::105f16a4-de42-47e9-8363-622e955444dc" providerId="AD" clId="Web-{C621CCEA-563B-3CB9-C65C-AB05F85C0ED5}" dt="2025-09-04T07:44:02.179" v="60" actId="20577"/>
          <ac:spMkLst>
            <pc:docMk/>
            <pc:sldMk cId="3368749316" sldId="257"/>
            <ac:spMk id="14" creationId="{FBD6280C-B1AC-E4E9-D7B9-00506334F729}"/>
          </ac:spMkLst>
        </pc:spChg>
      </pc:sldChg>
    </pc:docChg>
  </pc:docChgLst>
  <pc:docChgLst>
    <pc:chgData name="Guest User" userId="S::urn:spo:tenantanon#07e5d814-08eb-4ffa-9663-abdb4dc6ba87::" providerId="AD" clId="Web-{1718AE29-C20F-28CF-1003-06C74243F3DE}"/>
    <pc:docChg chg="modSld">
      <pc:chgData name="Guest User" userId="S::urn:spo:tenantanon#07e5d814-08eb-4ffa-9663-abdb4dc6ba87::" providerId="AD" clId="Web-{1718AE29-C20F-28CF-1003-06C74243F3DE}" dt="2025-09-04T04:19:53.188" v="1" actId="20577"/>
      <pc:docMkLst>
        <pc:docMk/>
      </pc:docMkLst>
      <pc:sldChg chg="modSp">
        <pc:chgData name="Guest User" userId="S::urn:spo:tenantanon#07e5d814-08eb-4ffa-9663-abdb4dc6ba87::" providerId="AD" clId="Web-{1718AE29-C20F-28CF-1003-06C74243F3DE}" dt="2025-09-04T04:19:53.188" v="1" actId="20577"/>
        <pc:sldMkLst>
          <pc:docMk/>
          <pc:sldMk cId="2256709242" sldId="256"/>
        </pc:sldMkLst>
        <pc:spChg chg="mod">
          <ac:chgData name="Guest User" userId="S::urn:spo:tenantanon#07e5d814-08eb-4ffa-9663-abdb4dc6ba87::" providerId="AD" clId="Web-{1718AE29-C20F-28CF-1003-06C74243F3DE}" dt="2025-09-04T04:19:53.188" v="1" actId="20577"/>
          <ac:spMkLst>
            <pc:docMk/>
            <pc:sldMk cId="2256709242" sldId="256"/>
            <ac:spMk id="15" creationId="{7C2901F9-9853-73A1-D369-8A28185FC68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/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494D9B-A64C-5821-35E0-80140852AFAD}"/>
              </a:ext>
            </a:extLst>
          </p:cNvPr>
          <p:cNvSpPr/>
          <p:nvPr/>
        </p:nvSpPr>
        <p:spPr>
          <a:xfrm>
            <a:off x="762794" y="-1"/>
            <a:ext cx="70104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0B9D15-33D0-DD82-F9B9-A62E397585AB}"/>
              </a:ext>
            </a:extLst>
          </p:cNvPr>
          <p:cNvGrpSpPr/>
          <p:nvPr/>
        </p:nvGrpSpPr>
        <p:grpSpPr>
          <a:xfrm rot="9009327">
            <a:off x="3174227" y="688903"/>
            <a:ext cx="2299791" cy="5480193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8F1EA6-1449-2D14-64DF-6AE6F61827F1}"/>
                </a:ext>
              </a:extLst>
            </p:cNvPr>
            <p:cNvSpPr/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BA0D63-1A8C-FA71-AF34-8D981C9DA020}"/>
                </a:ext>
              </a:extLst>
            </p:cNvPr>
            <p:cNvSpPr/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2901F9-9853-73A1-D369-8A28185FC681}"/>
              </a:ext>
            </a:extLst>
          </p:cNvPr>
          <p:cNvSpPr txBox="1"/>
          <p:nvPr/>
        </p:nvSpPr>
        <p:spPr>
          <a:xfrm>
            <a:off x="6882607" y="1937232"/>
            <a:ext cx="4343399" cy="20805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70000"/>
              </a:lnSpc>
            </a:pPr>
            <a:r>
              <a:rPr lang="en-US" sz="6000" spc="-300" dirty="0" err="1">
                <a:latin typeface="Aptos Narrow"/>
                <a:ea typeface="Calibri"/>
                <a:cs typeface="Calibri"/>
              </a:rPr>
              <a:t>MediLink</a:t>
            </a:r>
            <a:r>
              <a:rPr lang="en-US" sz="6000" spc="-300" dirty="0">
                <a:latin typeface="Aptos Narrow"/>
                <a:ea typeface="Calibri"/>
                <a:cs typeface="Calibri"/>
              </a:rPr>
              <a:t> – </a:t>
            </a:r>
            <a:r>
              <a:rPr lang="en-US" sz="6000" spc="-300" dirty="0">
                <a:latin typeface="Consolas"/>
                <a:ea typeface="Calibri"/>
                <a:cs typeface="Calibri"/>
              </a:rPr>
              <a:t>Medical</a:t>
            </a:r>
            <a:r>
              <a:rPr lang="en-US" sz="6000" spc="-300" dirty="0">
                <a:latin typeface="Aptos Narrow"/>
                <a:ea typeface="Calibri"/>
                <a:cs typeface="Calibri"/>
              </a:rPr>
              <a:t> Marketplace </a:t>
            </a:r>
            <a:endParaRPr lang="en-US" sz="6000" dirty="0">
              <a:ea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895CA-783E-4D67-0B80-4F581E510DFC}"/>
              </a:ext>
            </a:extLst>
          </p:cNvPr>
          <p:cNvSpPr txBox="1"/>
          <p:nvPr/>
        </p:nvSpPr>
        <p:spPr>
          <a:xfrm>
            <a:off x="7022307" y="3936999"/>
            <a:ext cx="4406899" cy="19430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spc="-300" err="1">
                <a:solidFill>
                  <a:srgbClr val="898989"/>
                </a:solidFill>
                <a:latin typeface="Calibri"/>
                <a:ea typeface="Calibri"/>
                <a:cs typeface="Calibri"/>
              </a:rPr>
              <a:t>FastAPI</a:t>
            </a:r>
            <a:r>
              <a:rPr lang="en-US" sz="3200" spc="-300">
                <a:solidFill>
                  <a:srgbClr val="898989"/>
                </a:solidFill>
                <a:latin typeface="Calibri"/>
                <a:ea typeface="Calibri"/>
                <a:cs typeface="Calibri"/>
              </a:rPr>
              <a:t> + MongoDB Based Healthcare Management System</a:t>
            </a:r>
            <a:endParaRPr lang="en-US"/>
          </a:p>
          <a:p>
            <a:pPr>
              <a:lnSpc>
                <a:spcPct val="70000"/>
              </a:lnSpc>
            </a:pPr>
            <a:endParaRPr lang="en-US" sz="3200" spc="-300">
              <a:solidFill>
                <a:srgbClr val="23AAAD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/>
          <p:nvPr/>
        </p:nvSpPr>
        <p:spPr>
          <a:xfrm>
            <a:off x="8628856" y="746366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/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7B13F69-24CD-D5B3-C7C9-4001F9A9A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398" y="2329543"/>
            <a:ext cx="4137068" cy="194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D762D5-BE14-9645-43FA-9494A9F01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25" y="1132114"/>
            <a:ext cx="3704400" cy="44075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API Endpoints –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Auth: Register, Login</a:t>
            </a:r>
          </a:p>
          <a:p>
            <a:r>
              <a:rPr dirty="0"/>
              <a:t>Users: Profile</a:t>
            </a:r>
          </a:p>
          <a:p>
            <a:r>
              <a:rPr dirty="0"/>
              <a:t>Medicines: Add, Update, List</a:t>
            </a:r>
          </a:p>
          <a:p>
            <a:r>
              <a:rPr lang="en-IN" dirty="0"/>
              <a:t>Orders: Place, Track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FBF7BD-5F74-BD5B-7F13-6B44DA0C1C51}"/>
              </a:ext>
            </a:extLst>
          </p:cNvPr>
          <p:cNvSpPr/>
          <p:nvPr/>
        </p:nvSpPr>
        <p:spPr>
          <a:xfrm>
            <a:off x="7250421" y="809852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Auth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360229" cy="1004661"/>
          </a:xfrm>
          <a:solidFill>
            <a:srgbClr val="23AAAD"/>
          </a:solidFill>
        </p:spPr>
        <p:txBody>
          <a:bodyPr>
            <a:normAutofit fontScale="77500" lnSpcReduction="20000"/>
          </a:bodyPr>
          <a:lstStyle/>
          <a:p>
            <a:r>
              <a:rPr dirty="0"/>
              <a:t>POST /auth/register → Register user</a:t>
            </a:r>
            <a:endParaRPr lang="en-US" dirty="0"/>
          </a:p>
          <a:p>
            <a:pPr lvl="1"/>
            <a:endParaRPr dirty="0"/>
          </a:p>
          <a:p>
            <a:r>
              <a:rPr dirty="0"/>
              <a:t>POST /auth/login → Login &amp; get token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User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60029" cy="1325563"/>
          </a:xfrm>
          <a:solidFill>
            <a:srgbClr val="23AAAD"/>
          </a:solidFill>
        </p:spPr>
        <p:txBody>
          <a:bodyPr/>
          <a:lstStyle/>
          <a:p>
            <a:r>
              <a:rPr dirty="0"/>
              <a:t>GET /users/me → Get profile</a:t>
            </a:r>
          </a:p>
          <a:p>
            <a:r>
              <a:rPr dirty="0"/>
              <a:t>GET /users/ (admin only) → List users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Medicines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POST /medicines/ → Add medicine</a:t>
            </a:r>
          </a:p>
          <a:p>
            <a:r>
              <a:rPr dirty="0"/>
              <a:t>GET /medicines/ → List medicines</a:t>
            </a:r>
          </a:p>
          <a:p>
            <a:r>
              <a:rPr dirty="0"/>
              <a:t>PUT /medicines/{id} → Update</a:t>
            </a:r>
          </a:p>
          <a:p>
            <a:r>
              <a:rPr dirty="0"/>
              <a:t>DELETE /medicines/{id} → Delete</a:t>
            </a:r>
          </a:p>
        </p:txBody>
      </p:sp>
      <p:pic>
        <p:nvPicPr>
          <p:cNvPr id="4" name="Picture 2" descr="Listing Some Top Cybersecurity PPT Templates for Industries 2023">
            <a:extLst>
              <a:ext uri="{FF2B5EF4-FFF2-40B4-BE49-F238E27FC236}">
                <a16:creationId xmlns:a16="http://schemas.microsoft.com/office/drawing/2014/main" id="{D9EA20B1-DF47-A158-4EB2-6301D8555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1132115"/>
            <a:ext cx="3704400" cy="440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63C546-42B7-25DF-08E0-A264C3759443}"/>
              </a:ext>
            </a:extLst>
          </p:cNvPr>
          <p:cNvSpPr/>
          <p:nvPr/>
        </p:nvSpPr>
        <p:spPr>
          <a:xfrm>
            <a:off x="7250421" y="809852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AE864A-0D4C-5A39-157D-F4D741AED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925" y="1132116"/>
            <a:ext cx="3704400" cy="440756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0A0514-2B98-E40B-7CDB-2A7B20D4E799}"/>
              </a:ext>
            </a:extLst>
          </p:cNvPr>
          <p:cNvSpPr/>
          <p:nvPr/>
        </p:nvSpPr>
        <p:spPr>
          <a:xfrm>
            <a:off x="10137322" y="3897086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isting Some Top Cybersecurity PPT Templates for Industries 2023">
            <a:extLst>
              <a:ext uri="{FF2B5EF4-FFF2-40B4-BE49-F238E27FC236}">
                <a16:creationId xmlns:a16="http://schemas.microsoft.com/office/drawing/2014/main" id="{646D215C-D9B1-1F60-7260-B670D2D71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1132115"/>
            <a:ext cx="3704400" cy="440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876800" cy="2071461"/>
          </a:xfrm>
        </p:spPr>
        <p:txBody>
          <a:bodyPr/>
          <a:lstStyle/>
          <a:p>
            <a:r>
              <a:rPr dirty="0"/>
              <a:t>JWT Authentication</a:t>
            </a:r>
          </a:p>
          <a:p>
            <a:r>
              <a:rPr dirty="0"/>
              <a:t>Role-based access control</a:t>
            </a:r>
          </a:p>
          <a:p>
            <a:r>
              <a:rPr dirty="0"/>
              <a:t>Password hashing</a:t>
            </a:r>
          </a:p>
          <a:p>
            <a:r>
              <a:rPr dirty="0"/>
              <a:t>Secure DB connections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3E13E7-E8A7-01F0-F59B-A8E326F7FA1A}"/>
              </a:ext>
            </a:extLst>
          </p:cNvPr>
          <p:cNvSpPr/>
          <p:nvPr/>
        </p:nvSpPr>
        <p:spPr>
          <a:xfrm>
            <a:off x="7250421" y="809852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Scalable</a:t>
            </a:r>
          </a:p>
          <a:p>
            <a:r>
              <a:t>Digital healthcare adoption</a:t>
            </a:r>
          </a:p>
          <a:p>
            <a:r>
              <a:t>Secure &amp; compliant</a:t>
            </a:r>
          </a:p>
          <a:p>
            <a:r>
              <a:t>Easy integration for hospitals &amp; pharmacies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569455-EC4C-86C9-F91C-AFF7D981D70E}"/>
              </a:ext>
            </a:extLst>
          </p:cNvPr>
          <p:cNvSpPr/>
          <p:nvPr/>
        </p:nvSpPr>
        <p:spPr>
          <a:xfrm>
            <a:off x="7250421" y="809852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Medilink North of England | LinkedIn">
            <a:extLst>
              <a:ext uri="{FF2B5EF4-FFF2-40B4-BE49-F238E27FC236}">
                <a16:creationId xmlns:a16="http://schemas.microsoft.com/office/drawing/2014/main" id="{19D5FDDD-4CAF-2285-A63A-1074F5F16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346" y="1415706"/>
            <a:ext cx="4227366" cy="376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rst Aid 05 PowerPoint Template">
            <a:extLst>
              <a:ext uri="{FF2B5EF4-FFF2-40B4-BE49-F238E27FC236}">
                <a16:creationId xmlns:a16="http://schemas.microsoft.com/office/drawing/2014/main" id="{C02C2AC5-CEBC-E211-5770-C6AA51E36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480" y="1132114"/>
            <a:ext cx="3676845" cy="440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Real Life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Scenario:</a:t>
            </a:r>
          </a:p>
          <a:p>
            <a:r>
              <a:t>- Patient orders medicine</a:t>
            </a:r>
          </a:p>
          <a:p>
            <a:r>
              <a:t>- Doctor verifies prescription</a:t>
            </a:r>
          </a:p>
          <a:p>
            <a:r>
              <a:t>- Pharmacy confirms &amp; delivers</a:t>
            </a:r>
          </a:p>
          <a:p>
            <a:r>
              <a:t>- Admin monitors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18F2B3-6831-E1CB-49EF-43061F109FF2}"/>
              </a:ext>
            </a:extLst>
          </p:cNvPr>
          <p:cNvSpPr/>
          <p:nvPr/>
        </p:nvSpPr>
        <p:spPr>
          <a:xfrm>
            <a:off x="7250421" y="809852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hoosing A Medical Specialty In The Age Of Artificial Intelligence">
            <a:extLst>
              <a:ext uri="{FF2B5EF4-FFF2-40B4-BE49-F238E27FC236}">
                <a16:creationId xmlns:a16="http://schemas.microsoft.com/office/drawing/2014/main" id="{5B5EB5CF-BBE7-998E-B8DB-7ADA3E1D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1132114"/>
            <a:ext cx="4464504" cy="514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Billing &amp; Insurance integration</a:t>
            </a:r>
          </a:p>
          <a:p>
            <a:r>
              <a:rPr dirty="0"/>
              <a:t>AI-driven prescription analysis</a:t>
            </a:r>
          </a:p>
          <a:p>
            <a:r>
              <a:rPr dirty="0"/>
              <a:t>Mobile apps</a:t>
            </a:r>
          </a:p>
          <a:p>
            <a:r>
              <a:rPr dirty="0"/>
              <a:t>Multi-language support</a:t>
            </a:r>
            <a:endParaRPr lang="en-US" dirty="0"/>
          </a:p>
          <a:p>
            <a:r>
              <a:rPr lang="en-IN" dirty="0"/>
              <a:t>Doctors </a:t>
            </a:r>
            <a:r>
              <a:rPr lang="en-IN" dirty="0" err="1"/>
              <a:t>registartion</a:t>
            </a:r>
            <a:endParaRPr lang="en-IN" dirty="0"/>
          </a:p>
          <a:p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E6CF10-B9A3-5711-7776-E358DF08EFC4}"/>
              </a:ext>
            </a:extLst>
          </p:cNvPr>
          <p:cNvSpPr/>
          <p:nvPr/>
        </p:nvSpPr>
        <p:spPr>
          <a:xfrm>
            <a:off x="7250421" y="809852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arket Research and Feasibility Study for HealthTech Platform Bahrain">
            <a:extLst>
              <a:ext uri="{FF2B5EF4-FFF2-40B4-BE49-F238E27FC236}">
                <a16:creationId xmlns:a16="http://schemas.microsoft.com/office/drawing/2014/main" id="{B498BE83-1514-C642-D8D1-DB0703770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6" y="1132115"/>
            <a:ext cx="3704400" cy="440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58000" cy="4351338"/>
          </a:xfrm>
        </p:spPr>
        <p:txBody>
          <a:bodyPr/>
          <a:lstStyle/>
          <a:p>
            <a:r>
              <a:rPr dirty="0" err="1"/>
              <a:t>MediLink</a:t>
            </a:r>
            <a:r>
              <a:rPr dirty="0"/>
              <a:t> is a complete healthcare marketplace platform.</a:t>
            </a:r>
          </a:p>
          <a:p>
            <a:r>
              <a:rPr dirty="0"/>
              <a:t>Secure, scalable, and ready for real-world use.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9E831-1DFF-D410-90A3-CD2BF3758AFD}"/>
              </a:ext>
            </a:extLst>
          </p:cNvPr>
          <p:cNvSpPr/>
          <p:nvPr/>
        </p:nvSpPr>
        <p:spPr>
          <a:xfrm>
            <a:off x="7250421" y="809852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43EB3-191B-38A8-1672-410CB1D57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DA6277-5B88-E381-3403-AA3E3C687A1F}"/>
              </a:ext>
            </a:extLst>
          </p:cNvPr>
          <p:cNvSpPr txBox="1"/>
          <p:nvPr/>
        </p:nvSpPr>
        <p:spPr>
          <a:xfrm>
            <a:off x="2604691" y="2997728"/>
            <a:ext cx="6982617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9600" b="1" spc="-30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D1C433-6FAC-4FCB-908F-77B906CF66D3}"/>
              </a:ext>
            </a:extLst>
          </p:cNvPr>
          <p:cNvSpPr/>
          <p:nvPr/>
        </p:nvSpPr>
        <p:spPr>
          <a:xfrm>
            <a:off x="10877550" y="4914900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E9FF5C-F61B-C794-BB6D-CEBEB215140A}"/>
              </a:ext>
            </a:extLst>
          </p:cNvPr>
          <p:cNvSpPr/>
          <p:nvPr/>
        </p:nvSpPr>
        <p:spPr>
          <a:xfrm>
            <a:off x="0" y="0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54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47C530F-4ED7-72C4-DFBA-E6FD67E21A17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5DA37-D2EF-5A47-E272-8EB9966562F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Medi Link Medical Market Place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79119C-F5D0-516F-2119-6EC753D6B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A5A2F2-FE45-7F32-05D2-A11066819A95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BD6280C-B1AC-E4E9-D7B9-00506334F729}"/>
              </a:ext>
            </a:extLst>
          </p:cNvPr>
          <p:cNvSpPr txBox="1"/>
          <p:nvPr/>
        </p:nvSpPr>
        <p:spPr>
          <a:xfrm>
            <a:off x="618333" y="696991"/>
            <a:ext cx="4381499" cy="5967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70000"/>
              </a:lnSpc>
            </a:pPr>
            <a:r>
              <a:rPr lang="en-US" sz="4400" spc="-3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Project Overview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CADAE-8866-EC84-2A6D-3CBD90A25CA9}"/>
              </a:ext>
            </a:extLst>
          </p:cNvPr>
          <p:cNvSpPr txBox="1"/>
          <p:nvPr/>
        </p:nvSpPr>
        <p:spPr>
          <a:xfrm>
            <a:off x="293916" y="1513114"/>
            <a:ext cx="624839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 err="1"/>
              <a:t>Medilink</a:t>
            </a:r>
            <a:r>
              <a:rPr lang="en-IN" sz="2400" dirty="0"/>
              <a:t> Pro is a healthcare management system developed using </a:t>
            </a:r>
            <a:r>
              <a:rPr lang="en-IN" sz="2400" dirty="0" err="1"/>
              <a:t>FastAPI</a:t>
            </a:r>
            <a:r>
              <a:rPr lang="en-IN" sz="2400" dirty="0"/>
              <a:t> and MongoDB.</a:t>
            </a:r>
          </a:p>
          <a:p>
            <a:endParaRPr lang="en-IN" sz="2400" dirty="0"/>
          </a:p>
          <a:p>
            <a:pPr marL="342900" indent="-342900">
              <a:buFontTx/>
              <a:buChar char="-"/>
            </a:pPr>
            <a:r>
              <a:rPr lang="en-IN" sz="2400" dirty="0"/>
              <a:t>Provides APIs for Patients and Medicines management</a:t>
            </a:r>
          </a:p>
          <a:p>
            <a:pPr marL="342900" indent="-342900">
              <a:buFontTx/>
              <a:buChar char="-"/>
            </a:pPr>
            <a:endParaRPr lang="en-IN" sz="2400" dirty="0"/>
          </a:p>
          <a:p>
            <a:pPr marL="342900" indent="-342900">
              <a:buFontTx/>
              <a:buChar char="-"/>
            </a:pPr>
            <a:r>
              <a:rPr lang="en-IN" sz="2400" dirty="0"/>
              <a:t>Supports CRUD operations (Create, Read, Update, Delete)</a:t>
            </a:r>
          </a:p>
          <a:p>
            <a:pPr marL="342900" indent="-342900">
              <a:buFontTx/>
              <a:buChar char="-"/>
            </a:pPr>
            <a:endParaRPr lang="en-IN" sz="2400" dirty="0"/>
          </a:p>
          <a:p>
            <a:pPr marL="342900" indent="-342900">
              <a:buFontTx/>
              <a:buChar char="-"/>
            </a:pPr>
            <a:r>
              <a:rPr lang="en-IN" sz="2400" dirty="0"/>
              <a:t>Data stored in MongoDB and JSON for backup</a:t>
            </a:r>
          </a:p>
          <a:p>
            <a:pPr marL="342900" indent="-342900">
              <a:buFontTx/>
              <a:buChar char="-"/>
            </a:pPr>
            <a:endParaRPr lang="en-IN" sz="2400" dirty="0"/>
          </a:p>
          <a:p>
            <a:r>
              <a:rPr lang="en-IN" sz="2400" dirty="0"/>
              <a:t>- RESTful endpoints tested via Postman</a:t>
            </a:r>
          </a:p>
          <a:p>
            <a:endParaRPr lang="en-IN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3FE1A523-0ED0-AC0F-6D92-3275E9CE9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703" y="0"/>
            <a:ext cx="3187009" cy="412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294A594-6D02-A066-7528-1D14E4B55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703" y="4226075"/>
            <a:ext cx="3427881" cy="244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7251C9-50E1-D6E7-1A31-0100DAF93BD5}"/>
              </a:ext>
            </a:extLst>
          </p:cNvPr>
          <p:cNvSpPr/>
          <p:nvPr/>
        </p:nvSpPr>
        <p:spPr>
          <a:xfrm>
            <a:off x="581028" y="5871889"/>
            <a:ext cx="4099829" cy="670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6E736C-1227-C0DA-94D9-E520C71916E2}"/>
              </a:ext>
            </a:extLst>
          </p:cNvPr>
          <p:cNvSpPr/>
          <p:nvPr/>
        </p:nvSpPr>
        <p:spPr>
          <a:xfrm>
            <a:off x="95934" y="151038"/>
            <a:ext cx="6275608" cy="521062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7761C-828E-FF7C-E1DA-E59A8E2AF68F}"/>
              </a:ext>
            </a:extLst>
          </p:cNvPr>
          <p:cNvGrpSpPr/>
          <p:nvPr/>
        </p:nvGrpSpPr>
        <p:grpSpPr>
          <a:xfrm>
            <a:off x="732633" y="6026099"/>
            <a:ext cx="4886323" cy="609290"/>
            <a:chOff x="618333" y="6026099"/>
            <a:chExt cx="4886323" cy="60929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643686-7E6A-4CFC-EB4B-F0BC1CE50BFB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Medi Link Medical </a:t>
              </a:r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Market Place</a:t>
              </a:r>
            </a:p>
            <a:p>
              <a:endParaRPr lang="en-US" sz="16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B8019E4-3052-E355-AC05-A6B23674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A24FC2-CF6A-5B4D-1C5F-4C0CC5ABE0AB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335217-7D2D-3A92-6CFA-B96DAA7B6CCC}"/>
              </a:ext>
            </a:extLst>
          </p:cNvPr>
          <p:cNvSpPr txBox="1"/>
          <p:nvPr/>
        </p:nvSpPr>
        <p:spPr>
          <a:xfrm>
            <a:off x="1042989" y="1902732"/>
            <a:ext cx="457596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• Build a modular, scalable healthcare management API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• Integrate MongoDB for real-time data persistence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• Enable JSON storage for backups</a:t>
            </a:r>
          </a:p>
          <a:p>
            <a:r>
              <a:rPr lang="en-US" sz="2000" dirty="0">
                <a:solidFill>
                  <a:schemeClr val="bg1"/>
                </a:solidFill>
              </a:rPr>
              <a:t> Provide clean and professional API endpoints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• Ensure ease of testing with Postman</a:t>
            </a:r>
          </a:p>
          <a:p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41214E-DA30-18B9-9279-561310A407E1}"/>
              </a:ext>
            </a:extLst>
          </p:cNvPr>
          <p:cNvSpPr txBox="1"/>
          <p:nvPr/>
        </p:nvSpPr>
        <p:spPr>
          <a:xfrm>
            <a:off x="1042989" y="708666"/>
            <a:ext cx="4381499" cy="61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Objectives</a:t>
            </a:r>
          </a:p>
        </p:txBody>
      </p:sp>
      <p:pic>
        <p:nvPicPr>
          <p:cNvPr id="3074" name="Picture 2" descr="Medilink One Health One Card">
            <a:extLst>
              <a:ext uri="{FF2B5EF4-FFF2-40B4-BE49-F238E27FC236}">
                <a16:creationId xmlns:a16="http://schemas.microsoft.com/office/drawing/2014/main" id="{08BD11E2-D8BB-B1D9-38DC-9EA868FFE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542" y="151038"/>
            <a:ext cx="5486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CCEC3B-C0D3-843C-32F3-72780EA21026}"/>
              </a:ext>
            </a:extLst>
          </p:cNvPr>
          <p:cNvSpPr txBox="1"/>
          <p:nvPr/>
        </p:nvSpPr>
        <p:spPr>
          <a:xfrm>
            <a:off x="395289" y="1003300"/>
            <a:ext cx="4381499" cy="61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Architecture</a:t>
            </a:r>
            <a:endParaRPr lang="en-US" sz="48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FEB41-F2DB-96D6-EC81-7B4533E7A9D2}"/>
              </a:ext>
            </a:extLst>
          </p:cNvPr>
          <p:cNvSpPr txBox="1"/>
          <p:nvPr/>
        </p:nvSpPr>
        <p:spPr>
          <a:xfrm>
            <a:off x="217718" y="1752600"/>
            <a:ext cx="599258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The project follows a layered architecture:</a:t>
            </a:r>
          </a:p>
          <a:p>
            <a:endParaRPr lang="en-IN" sz="2400" dirty="0"/>
          </a:p>
          <a:p>
            <a:r>
              <a:rPr lang="en-IN" sz="2400" dirty="0"/>
              <a:t>• </a:t>
            </a:r>
            <a:r>
              <a:rPr lang="en-IN" sz="2400" dirty="0" err="1"/>
              <a:t>FastAPI</a:t>
            </a:r>
            <a:r>
              <a:rPr lang="en-IN" sz="2400" dirty="0"/>
              <a:t> for REST API framework</a:t>
            </a:r>
          </a:p>
          <a:p>
            <a:endParaRPr lang="en-IN" sz="2400" dirty="0"/>
          </a:p>
          <a:p>
            <a:r>
              <a:rPr lang="en-IN" sz="2400" dirty="0"/>
              <a:t>• Motor (async MongoDB driver) for DB integration</a:t>
            </a:r>
          </a:p>
          <a:p>
            <a:endParaRPr lang="en-IN" sz="2400" dirty="0"/>
          </a:p>
          <a:p>
            <a:r>
              <a:rPr lang="en-IN" sz="2400" dirty="0"/>
              <a:t>• JSON Store for local storage</a:t>
            </a:r>
          </a:p>
          <a:p>
            <a:endParaRPr lang="en-IN" sz="2400" dirty="0"/>
          </a:p>
          <a:p>
            <a:r>
              <a:rPr lang="en-IN" sz="2400" dirty="0"/>
              <a:t>• Modular routers: Patients &amp; Medicines</a:t>
            </a:r>
          </a:p>
          <a:p>
            <a:endParaRPr lang="en-IN" sz="2400" dirty="0"/>
          </a:p>
          <a:p>
            <a:r>
              <a:rPr lang="en-IN" sz="2400" dirty="0"/>
              <a:t>• </a:t>
            </a:r>
            <a:r>
              <a:rPr lang="en-IN" sz="2400" dirty="0" err="1"/>
              <a:t>Pydantic</a:t>
            </a:r>
            <a:r>
              <a:rPr lang="en-IN" sz="2400" dirty="0"/>
              <a:t> models for validation</a:t>
            </a:r>
          </a:p>
          <a:p>
            <a:endParaRPr lang="en-US" sz="28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A0819-0D3C-02E0-6DBB-4E9689E40008}"/>
              </a:ext>
            </a:extLst>
          </p:cNvPr>
          <p:cNvGrpSpPr/>
          <p:nvPr/>
        </p:nvGrpSpPr>
        <p:grpSpPr>
          <a:xfrm>
            <a:off x="7198747" y="6265585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7F195B-8CF8-2175-9BC5-9CE49FA48C1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</a:t>
              </a:r>
              <a:r>
                <a:rPr lang="en-US" sz="1600" dirty="0" err="1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Medilink</a:t>
              </a:r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Medical Market Place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FE5C1F2-A290-1FBE-0BC2-EC5F0E88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3F2914-AE79-DECF-8393-B159B369738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019D46D6-7CE8-BF7B-B97E-E2E318E18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114" y="592023"/>
            <a:ext cx="6183081" cy="412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1EA1AF7-F7CA-DED6-786C-96A0A2748E15}"/>
              </a:ext>
            </a:extLst>
          </p:cNvPr>
          <p:cNvGrpSpPr/>
          <p:nvPr/>
        </p:nvGrpSpPr>
        <p:grpSpPr>
          <a:xfrm flipH="1">
            <a:off x="6422194" y="6113029"/>
            <a:ext cx="6150052" cy="573716"/>
            <a:chOff x="-27210" y="6009044"/>
            <a:chExt cx="6777843" cy="40604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3DF286-AC15-C327-332C-8CDEAE112294}"/>
                </a:ext>
              </a:extLst>
            </p:cNvPr>
            <p:cNvSpPr txBox="1"/>
            <p:nvPr/>
          </p:nvSpPr>
          <p:spPr>
            <a:xfrm>
              <a:off x="-27210" y="6026099"/>
              <a:ext cx="6201575" cy="239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</a:t>
              </a:r>
              <a:r>
                <a:rPr lang="en-US" sz="1600" dirty="0" err="1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Medilink</a:t>
              </a:r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 Medical Market Place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009E79B-716C-52DB-E3C6-4916B90AF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611132" flipH="1">
              <a:off x="6222950" y="6009044"/>
              <a:ext cx="527683" cy="333293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F024D3-E9D1-8701-76AA-A1EA1B9655F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50668FB-C0DE-2873-C921-894C7C9EF43B}"/>
              </a:ext>
            </a:extLst>
          </p:cNvPr>
          <p:cNvSpPr/>
          <p:nvPr/>
        </p:nvSpPr>
        <p:spPr>
          <a:xfrm>
            <a:off x="375057" y="442914"/>
            <a:ext cx="2530885" cy="2530886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A1A238D-BB1A-1DF7-5EAD-942C093B5C08}"/>
              </a:ext>
            </a:extLst>
          </p:cNvPr>
          <p:cNvSpPr txBox="1"/>
          <p:nvPr/>
        </p:nvSpPr>
        <p:spPr>
          <a:xfrm>
            <a:off x="375058" y="1221494"/>
            <a:ext cx="28860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• </a:t>
            </a:r>
            <a:r>
              <a:rPr lang="en-IN" sz="1400" dirty="0" err="1">
                <a:solidFill>
                  <a:schemeClr val="bg1"/>
                </a:solidFill>
              </a:rPr>
              <a:t>FastAPI</a:t>
            </a:r>
            <a:r>
              <a:rPr lang="en-IN" sz="1400" dirty="0">
                <a:solidFill>
                  <a:schemeClr val="bg1"/>
                </a:solidFill>
              </a:rPr>
              <a:t> (Backend Framework)</a:t>
            </a:r>
          </a:p>
          <a:p>
            <a:r>
              <a:rPr lang="en-IN" sz="1400" dirty="0">
                <a:solidFill>
                  <a:schemeClr val="bg1"/>
                </a:solidFill>
              </a:rPr>
              <a:t>• MongoDB (Database)</a:t>
            </a:r>
          </a:p>
          <a:p>
            <a:r>
              <a:rPr lang="en-IN" sz="1400" dirty="0">
                <a:solidFill>
                  <a:schemeClr val="bg1"/>
                </a:solidFill>
              </a:rPr>
              <a:t>• Motor (Async MongoDB driver)</a:t>
            </a:r>
          </a:p>
          <a:p>
            <a:r>
              <a:rPr lang="en-IN" sz="1400" dirty="0">
                <a:solidFill>
                  <a:schemeClr val="bg1"/>
                </a:solidFill>
              </a:rPr>
              <a:t>• </a:t>
            </a:r>
            <a:r>
              <a:rPr lang="en-IN" sz="1400" dirty="0" err="1">
                <a:solidFill>
                  <a:schemeClr val="bg1"/>
                </a:solidFill>
              </a:rPr>
              <a:t>Pydantic</a:t>
            </a:r>
            <a:r>
              <a:rPr lang="en-IN" sz="1400" dirty="0">
                <a:solidFill>
                  <a:schemeClr val="bg1"/>
                </a:solidFill>
              </a:rPr>
              <a:t> (Data validation)</a:t>
            </a:r>
          </a:p>
          <a:p>
            <a:r>
              <a:rPr lang="en-IN" sz="1400" dirty="0">
                <a:solidFill>
                  <a:schemeClr val="bg1"/>
                </a:solidFill>
              </a:rPr>
              <a:t>• Postman (API Testing)</a:t>
            </a:r>
          </a:p>
          <a:p>
            <a:r>
              <a:rPr lang="en-IN" sz="1400" dirty="0">
                <a:solidFill>
                  <a:schemeClr val="bg1"/>
                </a:solidFill>
              </a:rPr>
              <a:t>• Git &amp; GitHub (Version Control)</a:t>
            </a:r>
          </a:p>
          <a:p>
            <a:r>
              <a:rPr lang="en-IN" sz="1400" dirty="0">
                <a:solidFill>
                  <a:schemeClr val="bg1"/>
                </a:solidFill>
              </a:rPr>
              <a:t>• Python 3.11 (Programming Language)</a:t>
            </a:r>
          </a:p>
          <a:p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A9C3E6-90EB-B881-5419-EE182BB04B28}"/>
              </a:ext>
            </a:extLst>
          </p:cNvPr>
          <p:cNvSpPr txBox="1"/>
          <p:nvPr/>
        </p:nvSpPr>
        <p:spPr>
          <a:xfrm>
            <a:off x="375057" y="534793"/>
            <a:ext cx="2728004" cy="614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24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Tools And Technologies</a:t>
            </a:r>
            <a:endParaRPr lang="en-US" sz="24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D98EAE-4F57-E07F-BE74-B740FCB457CA}"/>
              </a:ext>
            </a:extLst>
          </p:cNvPr>
          <p:cNvSpPr txBox="1"/>
          <p:nvPr/>
        </p:nvSpPr>
        <p:spPr>
          <a:xfrm>
            <a:off x="6328574" y="4204125"/>
            <a:ext cx="5244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165312-615A-D343-FA22-AA0B3F4F1558}"/>
              </a:ext>
            </a:extLst>
          </p:cNvPr>
          <p:cNvSpPr txBox="1"/>
          <p:nvPr/>
        </p:nvSpPr>
        <p:spPr>
          <a:xfrm>
            <a:off x="6248400" y="1356753"/>
            <a:ext cx="5324475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Patients:</a:t>
            </a:r>
          </a:p>
          <a:p>
            <a:r>
              <a:rPr lang="en-IN" dirty="0"/>
              <a:t>- POST /</a:t>
            </a:r>
            <a:r>
              <a:rPr lang="en-IN" dirty="0" err="1"/>
              <a:t>api</a:t>
            </a:r>
            <a:r>
              <a:rPr lang="en-IN" dirty="0"/>
              <a:t>/patients → Create patient</a:t>
            </a:r>
          </a:p>
          <a:p>
            <a:r>
              <a:rPr lang="en-IN" dirty="0"/>
              <a:t>- GET /</a:t>
            </a:r>
            <a:r>
              <a:rPr lang="en-IN" dirty="0" err="1"/>
              <a:t>api</a:t>
            </a:r>
            <a:r>
              <a:rPr lang="en-IN" dirty="0"/>
              <a:t>/patients → Get all patients</a:t>
            </a:r>
          </a:p>
          <a:p>
            <a:r>
              <a:rPr lang="en-IN" dirty="0"/>
              <a:t>- GET /</a:t>
            </a:r>
            <a:r>
              <a:rPr lang="en-IN" dirty="0" err="1"/>
              <a:t>api</a:t>
            </a:r>
            <a:r>
              <a:rPr lang="en-IN" dirty="0"/>
              <a:t>/patients/{id} → Get patient by ID</a:t>
            </a:r>
          </a:p>
          <a:p>
            <a:r>
              <a:rPr lang="en-IN" dirty="0"/>
              <a:t>- PUT /</a:t>
            </a:r>
            <a:r>
              <a:rPr lang="en-IN" dirty="0" err="1"/>
              <a:t>api</a:t>
            </a:r>
            <a:r>
              <a:rPr lang="en-IN" dirty="0"/>
              <a:t>/patients/{id} → Update patient</a:t>
            </a:r>
          </a:p>
          <a:p>
            <a:r>
              <a:rPr lang="en-IN" dirty="0"/>
              <a:t>- DELETE /</a:t>
            </a:r>
            <a:r>
              <a:rPr lang="en-IN" dirty="0" err="1"/>
              <a:t>api</a:t>
            </a:r>
            <a:r>
              <a:rPr lang="en-IN" dirty="0"/>
              <a:t>/patients/{id} → Delete patient</a:t>
            </a:r>
          </a:p>
          <a:p>
            <a:endParaRPr lang="en-IN" sz="1400" dirty="0"/>
          </a:p>
          <a:p>
            <a:r>
              <a:rPr lang="en-IN" sz="2800" b="1" dirty="0"/>
              <a:t>Medicines:</a:t>
            </a:r>
          </a:p>
          <a:p>
            <a:r>
              <a:rPr lang="en-IN" sz="2000" dirty="0"/>
              <a:t>- POST /</a:t>
            </a:r>
            <a:r>
              <a:rPr lang="en-IN" sz="2000" dirty="0" err="1"/>
              <a:t>api</a:t>
            </a:r>
            <a:r>
              <a:rPr lang="en-IN" sz="2000" dirty="0"/>
              <a:t>/medicines → Create medicine</a:t>
            </a:r>
          </a:p>
          <a:p>
            <a:r>
              <a:rPr lang="en-IN" sz="2000" dirty="0"/>
              <a:t>- GET /</a:t>
            </a:r>
            <a:r>
              <a:rPr lang="en-IN" sz="2000" dirty="0" err="1"/>
              <a:t>api</a:t>
            </a:r>
            <a:r>
              <a:rPr lang="en-IN" sz="2000" dirty="0"/>
              <a:t>/medicines → Get all medicines</a:t>
            </a:r>
          </a:p>
          <a:p>
            <a:r>
              <a:rPr lang="en-IN" sz="2000" dirty="0"/>
              <a:t>- GET /</a:t>
            </a:r>
            <a:r>
              <a:rPr lang="en-IN" sz="2000" dirty="0" err="1"/>
              <a:t>api</a:t>
            </a:r>
            <a:r>
              <a:rPr lang="en-IN" sz="2000" dirty="0"/>
              <a:t>/medicines/{id} → Get medicine by ID</a:t>
            </a:r>
          </a:p>
          <a:p>
            <a:r>
              <a:rPr lang="en-IN" sz="2000" dirty="0"/>
              <a:t>- PUT /</a:t>
            </a:r>
            <a:r>
              <a:rPr lang="en-IN" sz="2000" dirty="0" err="1"/>
              <a:t>api</a:t>
            </a:r>
            <a:r>
              <a:rPr lang="en-IN" sz="2000" dirty="0"/>
              <a:t>/medicines/{id} → Update medicine</a:t>
            </a:r>
          </a:p>
          <a:p>
            <a:r>
              <a:rPr lang="en-IN" sz="2000" dirty="0"/>
              <a:t>- DELETE /</a:t>
            </a:r>
            <a:r>
              <a:rPr lang="en-IN" sz="2000" dirty="0" err="1"/>
              <a:t>api</a:t>
            </a:r>
            <a:r>
              <a:rPr lang="en-IN" sz="2000" dirty="0"/>
              <a:t>/medicines/{id} → Delete medicine</a:t>
            </a:r>
          </a:p>
          <a:p>
            <a:endParaRPr lang="en-US" sz="1400" kern="200" dirty="0">
              <a:solidFill>
                <a:srgbClr val="1B134C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E1F59-2710-4E73-B70C-819413314C80}"/>
              </a:ext>
            </a:extLst>
          </p:cNvPr>
          <p:cNvSpPr txBox="1"/>
          <p:nvPr/>
        </p:nvSpPr>
        <p:spPr>
          <a:xfrm>
            <a:off x="6433457" y="442914"/>
            <a:ext cx="4276616" cy="53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0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End Points</a:t>
            </a:r>
            <a:endParaRPr lang="en-US" sz="40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122" name="Picture 2" descr="Top Medical Store in Panchkula: Your Trusted Pharmacy | Longevity">
            <a:extLst>
              <a:ext uri="{FF2B5EF4-FFF2-40B4-BE49-F238E27FC236}">
                <a16:creationId xmlns:a16="http://schemas.microsoft.com/office/drawing/2014/main" id="{B5ABDE7A-095E-CE51-2BDB-CFEB1875B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136" y="572566"/>
            <a:ext cx="2865150" cy="214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medical store editorial photo. Image of stacks, white - 18475186">
            <a:extLst>
              <a:ext uri="{FF2B5EF4-FFF2-40B4-BE49-F238E27FC236}">
                <a16:creationId xmlns:a16="http://schemas.microsoft.com/office/drawing/2014/main" id="{AB4BDEFB-2CEE-686B-E03E-4B718B0C5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995" y="3249725"/>
            <a:ext cx="2728005" cy="221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Why </a:t>
            </a:r>
            <a:r>
              <a:rPr b="1" dirty="0" err="1">
                <a:solidFill>
                  <a:schemeClr val="accent1">
                    <a:lumMod val="75000"/>
                  </a:schemeClr>
                </a:solidFill>
              </a:rPr>
              <a:t>MediLink</a:t>
            </a:r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1E9B27-4D4A-A189-0EB6-FECDEB603297}"/>
              </a:ext>
            </a:extLst>
          </p:cNvPr>
          <p:cNvSpPr/>
          <p:nvPr/>
        </p:nvSpPr>
        <p:spPr>
          <a:xfrm>
            <a:off x="359227" y="1690688"/>
            <a:ext cx="10101943" cy="3675855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Traditional systems are fragmented.</a:t>
            </a:r>
          </a:p>
          <a:p>
            <a:r>
              <a:rPr lang="en-US" sz="2400" dirty="0" err="1"/>
              <a:t>MediLink</a:t>
            </a:r>
            <a:r>
              <a:rPr lang="en-US" sz="2400" dirty="0"/>
              <a:t> unifies Patients, Doctors, Pharmacies in one secure digital marketplace.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7BB98B-9258-BE3C-D844-15FC27934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25" y="1132115"/>
            <a:ext cx="3704400" cy="4407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User 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Patient → Browse medicines &amp; place orders</a:t>
            </a:r>
          </a:p>
          <a:p>
            <a:r>
              <a:rPr dirty="0"/>
              <a:t>Doctor → Create prescriptions</a:t>
            </a:r>
          </a:p>
          <a:p>
            <a:r>
              <a:rPr dirty="0"/>
              <a:t>Pharmacy → Manage medicines</a:t>
            </a:r>
          </a:p>
          <a:p>
            <a:r>
              <a:rPr dirty="0"/>
              <a:t>Admin → Manage roles &amp; reports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50722C-4505-A615-0141-BB9174FBBE12}"/>
              </a:ext>
            </a:extLst>
          </p:cNvPr>
          <p:cNvSpPr/>
          <p:nvPr/>
        </p:nvSpPr>
        <p:spPr>
          <a:xfrm>
            <a:off x="7250421" y="809852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uying medicines online concept. Mobile ...">
            <a:extLst>
              <a:ext uri="{FF2B5EF4-FFF2-40B4-BE49-F238E27FC236}">
                <a16:creationId xmlns:a16="http://schemas.microsoft.com/office/drawing/2014/main" id="{FDCDFD16-A7E5-8577-38CC-B73A123EB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6" y="1132115"/>
            <a:ext cx="3704400" cy="440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Use Case – Patient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Register &amp; login</a:t>
            </a:r>
          </a:p>
          <a:p>
            <a:r>
              <a:rPr dirty="0"/>
              <a:t>Browse medicines</a:t>
            </a:r>
          </a:p>
          <a:p>
            <a:r>
              <a:rPr dirty="0"/>
              <a:t>Place orders</a:t>
            </a:r>
          </a:p>
          <a:p>
            <a:r>
              <a:rPr dirty="0"/>
              <a:t>Track status real-time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6AB5D-0201-6EBA-4F72-804EED140F22}"/>
              </a:ext>
            </a:extLst>
          </p:cNvPr>
          <p:cNvSpPr/>
          <p:nvPr/>
        </p:nvSpPr>
        <p:spPr>
          <a:xfrm>
            <a:off x="7250421" y="809852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76FA1B-DBBE-7DFC-4C95-110CAC15E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25" y="1132116"/>
            <a:ext cx="3704400" cy="4407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>
                <a:solidFill>
                  <a:schemeClr val="accent1">
                    <a:lumMod val="75000"/>
                  </a:schemeClr>
                </a:solidFill>
              </a:rPr>
              <a:t>Use Case – Pharmacy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Add medicines</a:t>
            </a:r>
          </a:p>
          <a:p>
            <a:r>
              <a:t>Update stock &amp; pricing</a:t>
            </a:r>
          </a:p>
          <a:p>
            <a:r>
              <a:t>Manage patient orders</a:t>
            </a:r>
          </a:p>
          <a:p>
            <a:r>
              <a:t>Generate sales reports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241539-7997-3D76-27C8-1DA60DFF016B}"/>
              </a:ext>
            </a:extLst>
          </p:cNvPr>
          <p:cNvSpPr/>
          <p:nvPr/>
        </p:nvSpPr>
        <p:spPr>
          <a:xfrm>
            <a:off x="7250421" y="809852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586</Words>
  <Application>Microsoft Office PowerPoint</Application>
  <PresentationFormat>Widescreen</PresentationFormat>
  <Paragraphs>121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 Narrow</vt:lpstr>
      <vt:lpstr>Arial</vt:lpstr>
      <vt:lpstr>Calibri</vt:lpstr>
      <vt:lpstr>Calibri Light</vt:lpstr>
      <vt:lpstr>Consolas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MediLink?</vt:lpstr>
      <vt:lpstr>User Roles</vt:lpstr>
      <vt:lpstr>Use Case – Patient</vt:lpstr>
      <vt:lpstr>Use Case – Pharmacy</vt:lpstr>
      <vt:lpstr>API Endpoints – Overview</vt:lpstr>
      <vt:lpstr>Auth APIs</vt:lpstr>
      <vt:lpstr>User APIs</vt:lpstr>
      <vt:lpstr>Medicines APIs</vt:lpstr>
      <vt:lpstr>Security</vt:lpstr>
      <vt:lpstr>Benefits</vt:lpstr>
      <vt:lpstr>Real Life Example</vt:lpstr>
      <vt:lpstr>Future Scope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Mubeen Shaik</cp:lastModifiedBy>
  <cp:revision>3</cp:revision>
  <dcterms:created xsi:type="dcterms:W3CDTF">2025-08-25T08:51:55Z</dcterms:created>
  <dcterms:modified xsi:type="dcterms:W3CDTF">2025-09-09T09:34:42Z</dcterms:modified>
</cp:coreProperties>
</file>